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57" r:id="rId4"/>
    <p:sldId id="258" r:id="rId5"/>
    <p:sldId id="262" r:id="rId6"/>
    <p:sldId id="264" r:id="rId7"/>
    <p:sldId id="266" r:id="rId8"/>
    <p:sldId id="263" r:id="rId9"/>
    <p:sldId id="267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7680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4" orient="horz" pos="43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6" y="82"/>
      </p:cViewPr>
      <p:guideLst>
        <p:guide/>
        <p:guide pos="7680"/>
        <p:guide orient="horz"/>
        <p:guide orient="horz" pos="43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604E58-E669-4F37-9FDC-0AB402237F24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4DE36-A1C0-4086-852A-6CBAC2AEDD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69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4bbd893dd_1_19:notes"/>
          <p:cNvSpPr txBox="1">
            <a:spLocks noGrp="1"/>
          </p:cNvSpPr>
          <p:nvPr>
            <p:ph type="body" idx="1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g1f4bbd893d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4bbd893dd_1_108:notes"/>
          <p:cNvSpPr txBox="1">
            <a:spLocks noGrp="1"/>
          </p:cNvSpPr>
          <p:nvPr>
            <p:ph type="body" idx="1"/>
          </p:nvPr>
        </p:nvSpPr>
        <p:spPr>
          <a:xfrm>
            <a:off x="686421" y="4400238"/>
            <a:ext cx="5485200" cy="36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44800" rIns="89600" bIns="448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" name="Google Shape;125;g1f4bbd893dd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466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62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6813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50" name="Google Shape;2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7:notes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6" name="Google Shape;23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556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E3E79-3F4A-C9C5-EC2A-58ADAD592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211D69A-5830-540F-FCE8-FE576739E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D07038-DC73-4A68-2853-DDAC1512D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57E31C-3B4B-C934-F998-F6B5539D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51A68B-AF42-F0CC-206F-901D5FB2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72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0F9F9F-BB7A-1214-569C-5205A781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3BCB561-B058-2DD9-100D-9ABCBD715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C4BEB9-97F3-1452-BC69-ACC407E7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7A932C-6447-74EB-7FCB-D531B4B9A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FE0CD06-DB56-7684-D0B3-4EF1C6B2C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291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967C25C-B162-CAC4-F4A6-F1BB8BB97D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B2BCED6-C478-4D5A-076A-15AA51046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D587C2-78D8-0458-0558-E0048DD8B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048E09-295C-C45C-E314-E5032471D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FA6553-B1F6-19EF-39C3-58310543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605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7F2E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4"/>
          <p:cNvSpPr txBox="1">
            <a:spLocks noGrp="1"/>
          </p:cNvSpPr>
          <p:nvPr>
            <p:ph type="title"/>
          </p:nvPr>
        </p:nvSpPr>
        <p:spPr>
          <a:xfrm>
            <a:off x="972600" y="1260487"/>
            <a:ext cx="10251200" cy="7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3466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3466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972433" y="2771833"/>
            <a:ext cx="50324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body" idx="2"/>
          </p:nvPr>
        </p:nvSpPr>
        <p:spPr>
          <a:xfrm>
            <a:off x="6191472" y="2771833"/>
            <a:ext cx="5032400" cy="3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marL="914400" lvl="1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grpSp>
        <p:nvGrpSpPr>
          <p:cNvPr id="98" name="Google Shape;98;p24"/>
          <p:cNvGrpSpPr/>
          <p:nvPr/>
        </p:nvGrpSpPr>
        <p:grpSpPr>
          <a:xfrm>
            <a:off x="1107190" y="1260490"/>
            <a:ext cx="994351" cy="61101"/>
            <a:chOff x="4580561" y="2589004"/>
            <a:chExt cx="1064464" cy="25200"/>
          </a:xfrm>
        </p:grpSpPr>
        <p:sp>
          <p:nvSpPr>
            <p:cNvPr id="99" name="Google Shape;99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C97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298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1" name="Google Shape;101;p24" descr="Text,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92353" y="197689"/>
            <a:ext cx="1102467" cy="2783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5418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4bbd893dd_1_106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870335"/>
      </p:ext>
    </p:extLst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f4bbd893dd_1_195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256527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5E5550-A0AF-CCED-2140-4B7C1BAB0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F3901C-1FC4-A81D-1E99-77D6BDEB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870D02-0F92-3C13-CE5D-2F735466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41FA6-ADD8-4115-6E70-A34B238CF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225DF5-A3D2-14A4-2F6A-0DC5C8E7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592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08C335-2647-686A-6524-F3CF7399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579295-4B12-696F-7ECB-F68C0434E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EAE1D6-401C-0D4E-3509-C82BBC59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2AAB8E4-6D43-B36A-AC48-6CC21190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7D0C0A-1A64-A47B-83A6-0EEA8C50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08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68C4EB-0713-3DAE-9860-01BF30E5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5D5E99-AD46-4A59-9F08-6AE9F1EBAE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EA8E529-956F-91F7-618B-0146EC84F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430081-07F6-41F8-7C08-6F12C348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643A8A-C78A-29FA-E1E2-C0ED7BB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55B8740-4EFB-0466-D6E5-834C5C7C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548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FDED98-6711-0AAB-7F3F-670EBD797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B665A56-2530-4536-2241-B3F63E78D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53564A5-CEC7-202C-FCF0-A7AB8E101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DE909A-4ACC-8D5A-6359-799628D54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FFECAAD-314E-F8B0-E552-6E2313A04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7441A40-BA56-274A-2B5B-43CD24FA0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C290775-4C49-D5AE-4A99-AD8A2797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3AB7F65-8783-1D07-94CB-C6551466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2644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A270AE-CA5F-1674-890B-841B7923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082B28-CD35-1FE8-B0D7-267894893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6821DEE-2C6B-80B4-4517-B1BEAA7F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69F341-1D45-B666-76D1-8B0BB74E5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831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1538A3C-C0C7-C091-0160-C696911F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A5927FA-714C-EC68-5839-DDBC7DED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C6ADD5A-300F-CF8A-2260-46E06CFE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048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136579-6903-FCF3-97C7-738271A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F2554C-676A-8E9F-B8B5-67CFC3FE4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609A0A-84CF-6A40-804E-486F91CDA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8CA756-51CD-B8CC-9DB7-0FC7F0C6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092AFA7-AEBC-FE41-C936-BB0D902D6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DA85BD-0E49-CDB4-FBB0-82D67FCBC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4873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65C07F-ED09-9FE3-079D-DE2C74BA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B26052-38AD-E9F4-2E57-4C9AC1DDD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B995D2-0FD0-16EC-3C60-F0A986FA6C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FBB2F1-898A-CC7D-108E-C40D8ADB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623987-B47C-0039-2C38-A45DDE39A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C14E74-E771-B291-DF0E-96E4F01E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398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65CA4D1-B0AD-FD70-F965-4714D64A9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236DF4-21A4-F543-EC9F-64FE708E4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7B081F-F65A-7D2D-1501-6B5DB40407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9342D-326D-49D2-88FD-2516DA4D243A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1981EB-6155-6EA6-9676-4E12B77DC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C75064-47E6-7241-8725-EC0F0E3EF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503FF9-B2C3-43BE-AC66-4D54A21CE9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10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1.svg"/><Relationship Id="rId4" Type="http://schemas.openxmlformats.org/officeDocument/2006/relationships/image" Target="../media/image13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12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C35E5-C878-65F0-B9BF-25A735100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09084-C15C-0E84-E57F-CEAE70A07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lbero, fuoco, calore, Ambra">
            <a:extLst>
              <a:ext uri="{FF2B5EF4-FFF2-40B4-BE49-F238E27FC236}">
                <a16:creationId xmlns:a16="http://schemas.microsoft.com/office/drawing/2014/main" id="{07FC4BC5-7702-0408-3862-DE243630D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7" r="6057"/>
          <a:stretch/>
        </p:blipFill>
        <p:spPr>
          <a:xfrm>
            <a:off x="0" y="-1022264"/>
            <a:ext cx="12192000" cy="173407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D2894F-05B9-52E3-4426-E8989D49B496}"/>
              </a:ext>
            </a:extLst>
          </p:cNvPr>
          <p:cNvSpPr txBox="1"/>
          <p:nvPr/>
        </p:nvSpPr>
        <p:spPr>
          <a:xfrm>
            <a:off x="2118702" y="1974417"/>
            <a:ext cx="7950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GREEN SPARK</a:t>
            </a:r>
            <a:endParaRPr lang="it-IT" sz="88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A5F823-1C39-C384-A904-E972AC51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" y="223716"/>
            <a:ext cx="3938474" cy="8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A0A721-2CB1-5BC2-66F1-FC1237D2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50" y="185006"/>
            <a:ext cx="3938474" cy="9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4BEB-A837-C056-9E5E-F814E891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12" y="184136"/>
            <a:ext cx="3202372" cy="9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8A3957-A8B0-B712-D3D9-011BCE2008D9}"/>
              </a:ext>
            </a:extLst>
          </p:cNvPr>
          <p:cNvSpPr txBox="1"/>
          <p:nvPr/>
        </p:nvSpPr>
        <p:spPr>
          <a:xfrm>
            <a:off x="2357651" y="3306652"/>
            <a:ext cx="728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 BURNING PRIORITY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Modello 3D 11" descr="Terra">
                <a:extLst>
                  <a:ext uri="{FF2B5EF4-FFF2-40B4-BE49-F238E27FC236}">
                    <a16:creationId xmlns:a16="http://schemas.microsoft.com/office/drawing/2014/main" id="{6025B67F-15E7-81ED-BCD6-F41F4B92BD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5176510"/>
                  </p:ext>
                </p:extLst>
              </p:nvPr>
            </p:nvGraphicFramePr>
            <p:xfrm>
              <a:off x="-5890217" y="7391352"/>
              <a:ext cx="6180105" cy="61801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180105" cy="6180106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806239" ay="2254017" az="116806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1318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ello 3D 11" descr="Terra">
                <a:extLst>
                  <a:ext uri="{FF2B5EF4-FFF2-40B4-BE49-F238E27FC236}">
                    <a16:creationId xmlns:a16="http://schemas.microsoft.com/office/drawing/2014/main" id="{6025B67F-15E7-81ED-BCD6-F41F4B92BD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890217" y="7391352"/>
                <a:ext cx="6180105" cy="618010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E399EF-7F56-A729-2585-9B42EDB90F21}"/>
              </a:ext>
            </a:extLst>
          </p:cNvPr>
          <p:cNvSpPr txBox="1"/>
          <p:nvPr/>
        </p:nvSpPr>
        <p:spPr>
          <a:xfrm>
            <a:off x="3138222" y="10911948"/>
            <a:ext cx="5915555" cy="2308324"/>
          </a:xfrm>
          <a:prstGeom prst="rect">
            <a:avLst/>
          </a:prstGeom>
          <a:noFill/>
          <a:ln>
            <a:solidFill>
              <a:srgbClr val="080808"/>
            </a:solidFill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We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predict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en-US" sz="3600" i="0" u="none" strike="noStrike" dirty="0">
                <a:ln w="12700">
                  <a:solidFill>
                    <a:sysClr val="windowText" lastClr="000000"/>
                  </a:solidFill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Wildfires are going to double from 3.4 million hectares today to 6.8 million by 2040</a:t>
            </a:r>
            <a:endParaRPr lang="en-US" sz="3600" dirty="0">
              <a:ln w="12700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80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FC35E5-C878-65F0-B9BF-25A735100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09084-C15C-0E84-E57F-CEAE70A079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 descr="Immagine che contiene albero, fuoco, calore, Ambra">
            <a:extLst>
              <a:ext uri="{FF2B5EF4-FFF2-40B4-BE49-F238E27FC236}">
                <a16:creationId xmlns:a16="http://schemas.microsoft.com/office/drawing/2014/main" id="{07FC4BC5-7702-0408-3862-DE243630D7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7" r="6057"/>
          <a:stretch/>
        </p:blipFill>
        <p:spPr>
          <a:xfrm>
            <a:off x="0" y="-5617709"/>
            <a:ext cx="12192000" cy="1734078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D2894F-05B9-52E3-4426-E8989D49B496}"/>
              </a:ext>
            </a:extLst>
          </p:cNvPr>
          <p:cNvSpPr txBox="1"/>
          <p:nvPr/>
        </p:nvSpPr>
        <p:spPr>
          <a:xfrm>
            <a:off x="2452099" y="-7436544"/>
            <a:ext cx="7287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WILDFIRE LAND DEGRADATION</a:t>
            </a:r>
            <a:endParaRPr lang="it-IT" sz="48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pic>
        <p:nvPicPr>
          <p:cNvPr id="1026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1A5F823-1C39-C384-A904-E972AC51A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88" y="-4371729"/>
            <a:ext cx="3938474" cy="80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CA0A721-2CB1-5BC2-66F1-FC1237D2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50" y="-4410439"/>
            <a:ext cx="3938474" cy="93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A784BEB-A837-C056-9E5E-F814E891C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612" y="-4411309"/>
            <a:ext cx="3202372" cy="99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lo 3D 3" descr="Terra">
                <a:extLst>
                  <a:ext uri="{FF2B5EF4-FFF2-40B4-BE49-F238E27FC236}">
                    <a16:creationId xmlns:a16="http://schemas.microsoft.com/office/drawing/2014/main" id="{47D17167-6934-3D4E-B34B-0FABAC5F01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9380155"/>
                  </p:ext>
                </p:extLst>
              </p:nvPr>
            </p:nvGraphicFramePr>
            <p:xfrm>
              <a:off x="-124187" y="-2710224"/>
              <a:ext cx="12440373" cy="1244037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440373" cy="12440374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8680559" ay="1648327" az="-971376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5867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lo 3D 3" descr="Terra">
                <a:extLst>
                  <a:ext uri="{FF2B5EF4-FFF2-40B4-BE49-F238E27FC236}">
                    <a16:creationId xmlns:a16="http://schemas.microsoft.com/office/drawing/2014/main" id="{47D17167-6934-3D4E-B34B-0FABAC5F01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24187" y="-2710224"/>
                <a:ext cx="12440373" cy="1244037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F38ABB6A-B9A6-4D30-913D-A12F19205ED9}"/>
              </a:ext>
            </a:extLst>
          </p:cNvPr>
          <p:cNvSpPr txBox="1"/>
          <p:nvPr/>
        </p:nvSpPr>
        <p:spPr>
          <a:xfrm>
            <a:off x="3138222" y="2447876"/>
            <a:ext cx="5915555" cy="2308324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‘Temperature in Brazil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could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increase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by as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much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as 2.2°C  by 2050’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-G20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Climate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Change</a:t>
            </a:r>
            <a:r>
              <a:rPr lang="it-IT" sz="3600" dirty="0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it-IT" sz="3600" dirty="0" err="1">
                <a:ln w="1270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atlas</a:t>
            </a:r>
            <a:endParaRPr lang="en-US" sz="3600" dirty="0">
              <a:ln w="12700">
                <a:solidFill>
                  <a:sysClr val="windowText" lastClr="000000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Black" panose="02000000000000000000" pitchFamily="2" charset="0"/>
              <a:ea typeface="Roboto Black" panose="02000000000000000000" pitchFamily="2" charset="0"/>
              <a:cs typeface="Roboto Black" panose="020000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56CB4F5-C6A7-80A1-EA5C-5FD7E6C015E5}"/>
              </a:ext>
            </a:extLst>
          </p:cNvPr>
          <p:cNvSpPr txBox="1"/>
          <p:nvPr/>
        </p:nvSpPr>
        <p:spPr>
          <a:xfrm>
            <a:off x="2118702" y="-9678323"/>
            <a:ext cx="79504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GREEN SPARK</a:t>
            </a:r>
            <a:endParaRPr lang="it-IT" sz="88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4539FA9-B864-CA4C-034A-A4B3D1A52B93}"/>
              </a:ext>
            </a:extLst>
          </p:cNvPr>
          <p:cNvSpPr txBox="1"/>
          <p:nvPr/>
        </p:nvSpPr>
        <p:spPr>
          <a:xfrm>
            <a:off x="2357651" y="-8346088"/>
            <a:ext cx="7287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 BURNING PRIORITY</a:t>
            </a:r>
            <a:endParaRPr lang="it-IT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650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f4bbd893dd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8500" y="0"/>
            <a:ext cx="12890499" cy="729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g1f4bbd893dd_1_19"/>
          <p:cNvGrpSpPr/>
          <p:nvPr/>
        </p:nvGrpSpPr>
        <p:grpSpPr>
          <a:xfrm>
            <a:off x="301069" y="-78309"/>
            <a:ext cx="11674099" cy="1372579"/>
            <a:chOff x="301069" y="-78309"/>
            <a:chExt cx="11674099" cy="1372579"/>
          </a:xfrm>
        </p:grpSpPr>
        <p:pic>
          <p:nvPicPr>
            <p:cNvPr id="118" name="Google Shape;118;g1f4bbd893dd_1_19" descr="A black and white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33047" y="-78309"/>
              <a:ext cx="1742121" cy="1372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1f4bbd893dd_1_19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-2322"/>
            <a:stretch/>
          </p:blipFill>
          <p:spPr>
            <a:xfrm>
              <a:off x="301069" y="306832"/>
              <a:ext cx="2858691" cy="58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g1f4bbd893dd_1_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6488" y="211859"/>
              <a:ext cx="3265350" cy="77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g1f4bbd893dd_1_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63113" y="211859"/>
              <a:ext cx="2492617" cy="77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g1f4bbd893dd_1_19"/>
          <p:cNvSpPr txBox="1"/>
          <p:nvPr/>
        </p:nvSpPr>
        <p:spPr>
          <a:xfrm>
            <a:off x="442400" y="1884175"/>
            <a:ext cx="5028000" cy="4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Wildfires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are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going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to double from 3.4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million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hectares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today to 6.8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million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by 2040</a:t>
            </a:r>
            <a:endParaRPr sz="5100" b="1" i="0" u="none" strike="noStrike" cap="none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g1f4bbd893dd_1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025" y="0"/>
            <a:ext cx="12308074" cy="904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g1f4bbd893dd_1_108"/>
          <p:cNvGrpSpPr/>
          <p:nvPr/>
        </p:nvGrpSpPr>
        <p:grpSpPr>
          <a:xfrm>
            <a:off x="301069" y="-78309"/>
            <a:ext cx="11674099" cy="1372579"/>
            <a:chOff x="301069" y="-78309"/>
            <a:chExt cx="11674099" cy="1372579"/>
          </a:xfrm>
        </p:grpSpPr>
        <p:pic>
          <p:nvPicPr>
            <p:cNvPr id="129" name="Google Shape;129;g1f4bbd893dd_1_108" descr="A black and white logo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233047" y="-78309"/>
              <a:ext cx="1742121" cy="13725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g1f4bbd893dd_1_108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 l="-2322"/>
            <a:stretch/>
          </p:blipFill>
          <p:spPr>
            <a:xfrm>
              <a:off x="301069" y="306832"/>
              <a:ext cx="2858691" cy="587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g1f4bbd893dd_1_1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16488" y="211859"/>
              <a:ext cx="3265350" cy="77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g1f4bbd893dd_1_1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263113" y="211859"/>
              <a:ext cx="2492617" cy="77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g1f4bbd893dd_1_108"/>
          <p:cNvSpPr txBox="1"/>
          <p:nvPr/>
        </p:nvSpPr>
        <p:spPr>
          <a:xfrm>
            <a:off x="628975" y="1559725"/>
            <a:ext cx="4559400" cy="542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High Impact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Fires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occurred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predominantly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 in the Amazon,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Cerrado</a:t>
            </a:r>
            <a:r>
              <a:rPr lang="it-IT" sz="5100" b="1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, and Pantanal </a:t>
            </a:r>
            <a:r>
              <a:rPr lang="it-IT" sz="5100" b="1" dirty="0" err="1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biomes</a:t>
            </a:r>
            <a:endParaRPr sz="5100" b="1" dirty="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7093" y="59930"/>
            <a:ext cx="2370267" cy="5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636" y="115295"/>
            <a:ext cx="1330657" cy="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57" y="-159247"/>
            <a:ext cx="1160428" cy="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eform 6">
            <a:extLst>
              <a:ext uri="{FF2B5EF4-FFF2-40B4-BE49-F238E27FC236}">
                <a16:creationId xmlns:a16="http://schemas.microsoft.com/office/drawing/2014/main" id="{F5CED82E-FBCD-D700-8BC7-414A31E2FF91}"/>
              </a:ext>
            </a:extLst>
          </p:cNvPr>
          <p:cNvSpPr/>
          <p:nvPr/>
        </p:nvSpPr>
        <p:spPr>
          <a:xfrm rot="-148032">
            <a:off x="4544536" y="4958241"/>
            <a:ext cx="2770577" cy="769648"/>
          </a:xfrm>
          <a:custGeom>
            <a:avLst/>
            <a:gdLst/>
            <a:ahLst/>
            <a:cxnLst/>
            <a:rect l="l" t="t" r="r" b="b"/>
            <a:pathLst>
              <a:path w="7282439" h="2057289">
                <a:moveTo>
                  <a:pt x="0" y="0"/>
                </a:moveTo>
                <a:lnTo>
                  <a:pt x="7282438" y="0"/>
                </a:lnTo>
                <a:lnTo>
                  <a:pt x="7282438" y="2057289"/>
                </a:lnTo>
                <a:lnTo>
                  <a:pt x="0" y="2057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31A00BA7-DF03-2504-C5E8-7BE8B16BA51A}"/>
              </a:ext>
            </a:extLst>
          </p:cNvPr>
          <p:cNvSpPr/>
          <p:nvPr/>
        </p:nvSpPr>
        <p:spPr>
          <a:xfrm rot="-10800000">
            <a:off x="4408590" y="1514935"/>
            <a:ext cx="2796570" cy="776869"/>
          </a:xfrm>
          <a:custGeom>
            <a:avLst/>
            <a:gdLst/>
            <a:ahLst/>
            <a:cxnLst/>
            <a:rect l="l" t="t" r="r" b="b"/>
            <a:pathLst>
              <a:path w="7917002" h="2236553">
                <a:moveTo>
                  <a:pt x="0" y="0"/>
                </a:moveTo>
                <a:lnTo>
                  <a:pt x="7917002" y="0"/>
                </a:lnTo>
                <a:lnTo>
                  <a:pt x="7917002" y="2236553"/>
                </a:lnTo>
                <a:lnTo>
                  <a:pt x="0" y="22365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34B95D0D-4F47-ED83-E33E-5BAE9CBA1CE1}"/>
              </a:ext>
            </a:extLst>
          </p:cNvPr>
          <p:cNvSpPr>
            <a:spLocks/>
          </p:cNvSpPr>
          <p:nvPr/>
        </p:nvSpPr>
        <p:spPr>
          <a:xfrm rot="3702770">
            <a:off x="10152018" y="4072579"/>
            <a:ext cx="1799228" cy="564923"/>
          </a:xfrm>
          <a:custGeom>
            <a:avLst/>
            <a:gdLst/>
            <a:ahLst/>
            <a:cxnLst/>
            <a:rect l="l" t="t" r="r" b="b"/>
            <a:pathLst>
              <a:path w="3033304" h="936533">
                <a:moveTo>
                  <a:pt x="0" y="0"/>
                </a:moveTo>
                <a:lnTo>
                  <a:pt x="3033304" y="0"/>
                </a:lnTo>
                <a:lnTo>
                  <a:pt x="3033304" y="936533"/>
                </a:lnTo>
                <a:lnTo>
                  <a:pt x="0" y="9365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574DA4-0A7E-1F5A-20A4-07E8F20498C8}"/>
              </a:ext>
            </a:extLst>
          </p:cNvPr>
          <p:cNvSpPr txBox="1"/>
          <p:nvPr/>
        </p:nvSpPr>
        <p:spPr>
          <a:xfrm>
            <a:off x="1031044" y="900712"/>
            <a:ext cx="374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ptos Black" panose="020B0004020202020204" pitchFamily="34" charset="0"/>
              </a:rPr>
              <a:t>Solution</a:t>
            </a:r>
          </a:p>
        </p:txBody>
      </p:sp>
      <p:pic>
        <p:nvPicPr>
          <p:cNvPr id="13" name="Elemento grafico 12" descr="Selfie contorno">
            <a:extLst>
              <a:ext uri="{FF2B5EF4-FFF2-40B4-BE49-F238E27FC236}">
                <a16:creationId xmlns:a16="http://schemas.microsoft.com/office/drawing/2014/main" id="{9F670917-62B0-0B2D-B42E-ADB53E1310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91760" y="2757320"/>
            <a:ext cx="1676128" cy="1676128"/>
          </a:xfrm>
          <a:prstGeom prst="rect">
            <a:avLst/>
          </a:prstGeom>
        </p:spPr>
      </p:pic>
      <p:pic>
        <p:nvPicPr>
          <p:cNvPr id="15" name="Elemento grafico 14" descr="Lampadina e ingranaggio contorno">
            <a:extLst>
              <a:ext uri="{FF2B5EF4-FFF2-40B4-BE49-F238E27FC236}">
                <a16:creationId xmlns:a16="http://schemas.microsoft.com/office/drawing/2014/main" id="{0E583858-3500-6733-A993-B57DB1D796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70145" y="2844346"/>
            <a:ext cx="1497662" cy="1497662"/>
          </a:xfrm>
          <a:prstGeom prst="rect">
            <a:avLst/>
          </a:prstGeom>
        </p:spPr>
      </p:pic>
      <p:pic>
        <p:nvPicPr>
          <p:cNvPr id="17" name="Elemento grafico 16" descr="Monete contorno">
            <a:extLst>
              <a:ext uri="{FF2B5EF4-FFF2-40B4-BE49-F238E27FC236}">
                <a16:creationId xmlns:a16="http://schemas.microsoft.com/office/drawing/2014/main" id="{930C4EB0-679F-B9BC-77D3-391D323D1F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06293" y="3011320"/>
            <a:ext cx="1422128" cy="1422128"/>
          </a:xfrm>
          <a:prstGeom prst="rect">
            <a:avLst/>
          </a:prstGeom>
        </p:spPr>
      </p:pic>
      <p:pic>
        <p:nvPicPr>
          <p:cNvPr id="19" name="Elemento grafico 18" descr="Banca contorno">
            <a:extLst>
              <a:ext uri="{FF2B5EF4-FFF2-40B4-BE49-F238E27FC236}">
                <a16:creationId xmlns:a16="http://schemas.microsoft.com/office/drawing/2014/main" id="{F2FE091E-6824-B1E7-B1DE-CD70EDBF30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811262" y="4917486"/>
            <a:ext cx="1251798" cy="1251798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7E3A80-15A7-BA2C-7963-E5867EE63FA9}"/>
              </a:ext>
            </a:extLst>
          </p:cNvPr>
          <p:cNvSpPr txBox="1"/>
          <p:nvPr/>
        </p:nvSpPr>
        <p:spPr>
          <a:xfrm>
            <a:off x="2219173" y="4355040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Entrepreneurs</a:t>
            </a:r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392E78-C62F-4D01-BF8D-9E3EE344ADA9}"/>
              </a:ext>
            </a:extLst>
          </p:cNvPr>
          <p:cNvSpPr txBox="1"/>
          <p:nvPr/>
        </p:nvSpPr>
        <p:spPr>
          <a:xfrm>
            <a:off x="5152720" y="448154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Matching App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76C12E0-130A-BCA4-2280-9D9B1426C78A}"/>
              </a:ext>
            </a:extLst>
          </p:cNvPr>
          <p:cNvSpPr txBox="1"/>
          <p:nvPr/>
        </p:nvSpPr>
        <p:spPr>
          <a:xfrm>
            <a:off x="8456167" y="4355040"/>
            <a:ext cx="10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Investors</a:t>
            </a:r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93292D9-4F48-7814-A9C7-586714EA6935}"/>
              </a:ext>
            </a:extLst>
          </p:cNvPr>
          <p:cNvSpPr txBox="1"/>
          <p:nvPr/>
        </p:nvSpPr>
        <p:spPr>
          <a:xfrm>
            <a:off x="9726710" y="5984618"/>
            <a:ext cx="142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Government</a:t>
            </a: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36B6986D-5C13-1D01-A1A4-BB3A7D187A11}"/>
              </a:ext>
            </a:extLst>
          </p:cNvPr>
          <p:cNvGrpSpPr>
            <a:grpSpLocks noChangeAspect="1"/>
          </p:cNvGrpSpPr>
          <p:nvPr/>
        </p:nvGrpSpPr>
        <p:grpSpPr>
          <a:xfrm>
            <a:off x="4845593" y="7814571"/>
            <a:ext cx="2500813" cy="5001625"/>
            <a:chOff x="0" y="0"/>
            <a:chExt cx="3175000" cy="6350000"/>
          </a:xfrm>
        </p:grpSpPr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1A329004-F619-D7D7-CE0F-9D9D64BD4EC1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8"/>
              <a:stretch>
                <a:fillRect t="-2385" b="-2385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4811E79-2A66-39FC-9FE2-CA50442AC98D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27" name="Group 7">
            <a:extLst>
              <a:ext uri="{FF2B5EF4-FFF2-40B4-BE49-F238E27FC236}">
                <a16:creationId xmlns:a16="http://schemas.microsoft.com/office/drawing/2014/main" id="{7DC63F05-E21C-451C-F8C0-E2AA4D8D2AE0}"/>
              </a:ext>
            </a:extLst>
          </p:cNvPr>
          <p:cNvGrpSpPr>
            <a:grpSpLocks noChangeAspect="1"/>
          </p:cNvGrpSpPr>
          <p:nvPr/>
        </p:nvGrpSpPr>
        <p:grpSpPr>
          <a:xfrm>
            <a:off x="8004039" y="7814571"/>
            <a:ext cx="2500813" cy="5001625"/>
            <a:chOff x="0" y="0"/>
            <a:chExt cx="3175000" cy="6350000"/>
          </a:xfrm>
        </p:grpSpPr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B19D9240-BC35-48B4-26C0-6ADC343CB096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9"/>
              <a:stretch>
                <a:fillRect t="-4003" b="-400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2E72DE3-9A23-068A-FC3A-8F283184D53A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30" name="AutoShape 10">
            <a:extLst>
              <a:ext uri="{FF2B5EF4-FFF2-40B4-BE49-F238E27FC236}">
                <a16:creationId xmlns:a16="http://schemas.microsoft.com/office/drawing/2014/main" id="{D465BC1B-1959-2B6B-FAC8-4ADE992BEE01}"/>
              </a:ext>
            </a:extLst>
          </p:cNvPr>
          <p:cNvSpPr/>
          <p:nvPr/>
        </p:nvSpPr>
        <p:spPr>
          <a:xfrm>
            <a:off x="4349765" y="10309033"/>
            <a:ext cx="297125" cy="0"/>
          </a:xfrm>
          <a:prstGeom prst="line">
            <a:avLst/>
          </a:prstGeom>
          <a:ln w="57150" cap="flat">
            <a:solidFill>
              <a:srgbClr val="9C454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31" name="AutoShape 11">
            <a:extLst>
              <a:ext uri="{FF2B5EF4-FFF2-40B4-BE49-F238E27FC236}">
                <a16:creationId xmlns:a16="http://schemas.microsoft.com/office/drawing/2014/main" id="{A3B233AC-0D06-583C-B514-BF68FDF7C536}"/>
              </a:ext>
            </a:extLst>
          </p:cNvPr>
          <p:cNvSpPr/>
          <p:nvPr/>
        </p:nvSpPr>
        <p:spPr>
          <a:xfrm>
            <a:off x="7526660" y="10315383"/>
            <a:ext cx="297125" cy="0"/>
          </a:xfrm>
          <a:prstGeom prst="line">
            <a:avLst/>
          </a:prstGeom>
          <a:ln w="57150" cap="flat">
            <a:solidFill>
              <a:srgbClr val="9C454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 sz="1200"/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BA20234F-A888-992B-C038-E4D3C83C4DEC}"/>
              </a:ext>
            </a:extLst>
          </p:cNvPr>
          <p:cNvGrpSpPr>
            <a:grpSpLocks noChangeAspect="1"/>
          </p:cNvGrpSpPr>
          <p:nvPr/>
        </p:nvGrpSpPr>
        <p:grpSpPr>
          <a:xfrm>
            <a:off x="1683925" y="7806665"/>
            <a:ext cx="2500813" cy="5001625"/>
            <a:chOff x="0" y="0"/>
            <a:chExt cx="3175000" cy="6350000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2FB78EE0-700A-BA4D-39C1-B1DDE0036E2F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0"/>
              <a:stretch>
                <a:fillRect t="-3740" b="-3740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EF8C34BF-9DFD-2897-41DE-1672255CA2FA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12BC293E-D38D-9D88-501D-B461E52100CD}"/>
              </a:ext>
            </a:extLst>
          </p:cNvPr>
          <p:cNvSpPr txBox="1"/>
          <p:nvPr/>
        </p:nvSpPr>
        <p:spPr>
          <a:xfrm>
            <a:off x="1496706" y="12854715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Create your </a:t>
            </a:r>
            <a:r>
              <a:rPr lang="en-US" sz="1199" dirty="0" err="1">
                <a:solidFill>
                  <a:srgbClr val="000000"/>
                </a:solidFill>
                <a:latin typeface="TT Fors"/>
              </a:rPr>
              <a:t>Profie</a:t>
            </a:r>
            <a:endParaRPr lang="en-US" sz="1199" dirty="0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716C03E5-D6B6-F517-9FAF-1D785D3FF456}"/>
              </a:ext>
            </a:extLst>
          </p:cNvPr>
          <p:cNvSpPr txBox="1"/>
          <p:nvPr/>
        </p:nvSpPr>
        <p:spPr>
          <a:xfrm>
            <a:off x="4665715" y="12854715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Overview of the projects</a:t>
            </a: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69248150-0999-BDE8-BE25-6B83F2CB7533}"/>
              </a:ext>
            </a:extLst>
          </p:cNvPr>
          <p:cNvSpPr txBox="1"/>
          <p:nvPr/>
        </p:nvSpPr>
        <p:spPr>
          <a:xfrm>
            <a:off x="7816820" y="12867098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Match with a Project!</a:t>
            </a:r>
          </a:p>
        </p:txBody>
      </p:sp>
      <p:sp>
        <p:nvSpPr>
          <p:cNvPr id="38" name="Freeform 2">
            <a:extLst>
              <a:ext uri="{FF2B5EF4-FFF2-40B4-BE49-F238E27FC236}">
                <a16:creationId xmlns:a16="http://schemas.microsoft.com/office/drawing/2014/main" id="{A5548D8D-99C9-FD33-C059-C169FDD7A506}"/>
              </a:ext>
            </a:extLst>
          </p:cNvPr>
          <p:cNvSpPr/>
          <p:nvPr/>
        </p:nvSpPr>
        <p:spPr>
          <a:xfrm>
            <a:off x="2676153" y="710094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39" name="Group 3">
            <a:extLst>
              <a:ext uri="{FF2B5EF4-FFF2-40B4-BE49-F238E27FC236}">
                <a16:creationId xmlns:a16="http://schemas.microsoft.com/office/drawing/2014/main" id="{D3B0D07C-829A-E0EF-448A-2F4E184A6052}"/>
              </a:ext>
            </a:extLst>
          </p:cNvPr>
          <p:cNvGrpSpPr>
            <a:grpSpLocks noChangeAspect="1"/>
          </p:cNvGrpSpPr>
          <p:nvPr/>
        </p:nvGrpSpPr>
        <p:grpSpPr>
          <a:xfrm>
            <a:off x="2789924" y="7179359"/>
            <a:ext cx="2443718" cy="4887436"/>
            <a:chOff x="0" y="0"/>
            <a:chExt cx="3175000" cy="6350000"/>
          </a:xfrm>
        </p:grpSpPr>
        <p:sp>
          <p:nvSpPr>
            <p:cNvPr id="40" name="Freeform 4">
              <a:extLst>
                <a:ext uri="{FF2B5EF4-FFF2-40B4-BE49-F238E27FC236}">
                  <a16:creationId xmlns:a16="http://schemas.microsoft.com/office/drawing/2014/main" id="{A7BB450A-883C-CC62-79A7-3ABB82BB25E2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3"/>
              <a:stretch>
                <a:fillRect t="-1833" b="-183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01C1BDE2-0FD2-E5A9-4C49-D77B77878F04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42" name="Freeform 10">
            <a:extLst>
              <a:ext uri="{FF2B5EF4-FFF2-40B4-BE49-F238E27FC236}">
                <a16:creationId xmlns:a16="http://schemas.microsoft.com/office/drawing/2014/main" id="{E31B2AA9-2FEF-4B08-8455-6C65B7559193}"/>
              </a:ext>
            </a:extLst>
          </p:cNvPr>
          <p:cNvSpPr/>
          <p:nvPr/>
        </p:nvSpPr>
        <p:spPr>
          <a:xfrm>
            <a:off x="4583257" y="12236052"/>
            <a:ext cx="3028409" cy="6149053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4" y="0"/>
                </a:lnTo>
                <a:lnTo>
                  <a:pt x="4542614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43" name="Group 11">
            <a:extLst>
              <a:ext uri="{FF2B5EF4-FFF2-40B4-BE49-F238E27FC236}">
                <a16:creationId xmlns:a16="http://schemas.microsoft.com/office/drawing/2014/main" id="{90A93E0F-FEC5-799A-8D92-CE4584DF3151}"/>
              </a:ext>
            </a:extLst>
          </p:cNvPr>
          <p:cNvGrpSpPr>
            <a:grpSpLocks noChangeAspect="1"/>
          </p:cNvGrpSpPr>
          <p:nvPr/>
        </p:nvGrpSpPr>
        <p:grpSpPr>
          <a:xfrm>
            <a:off x="4717840" y="12324952"/>
            <a:ext cx="2770445" cy="5540889"/>
            <a:chOff x="0" y="0"/>
            <a:chExt cx="3175000" cy="6350000"/>
          </a:xfrm>
        </p:grpSpPr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BAEB7DEE-294E-9B9B-9509-6DCDDC2A74B8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4"/>
              <a:stretch>
                <a:fillRect t="-3656" b="-3656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9088D2A-4F98-5486-F99B-704A90704493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46" name="Freeform 6">
            <a:extLst>
              <a:ext uri="{FF2B5EF4-FFF2-40B4-BE49-F238E27FC236}">
                <a16:creationId xmlns:a16="http://schemas.microsoft.com/office/drawing/2014/main" id="{01764779-E262-6CF2-74C4-33611DCBC71E}"/>
              </a:ext>
            </a:extLst>
          </p:cNvPr>
          <p:cNvSpPr/>
          <p:nvPr/>
        </p:nvSpPr>
        <p:spPr>
          <a:xfrm>
            <a:off x="6968831" y="915326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47" name="Group 7">
            <a:extLst>
              <a:ext uri="{FF2B5EF4-FFF2-40B4-BE49-F238E27FC236}">
                <a16:creationId xmlns:a16="http://schemas.microsoft.com/office/drawing/2014/main" id="{65D9B212-70B6-B016-4F18-40702914FC28}"/>
              </a:ext>
            </a:extLst>
          </p:cNvPr>
          <p:cNvGrpSpPr>
            <a:grpSpLocks noChangeAspect="1"/>
          </p:cNvGrpSpPr>
          <p:nvPr/>
        </p:nvGrpSpPr>
        <p:grpSpPr>
          <a:xfrm>
            <a:off x="7088203" y="9231679"/>
            <a:ext cx="2443718" cy="4887436"/>
            <a:chOff x="0" y="0"/>
            <a:chExt cx="3175000" cy="6350000"/>
          </a:xfrm>
        </p:grpSpPr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B3DECB41-73B3-2617-F28C-925B161F417D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25"/>
              <a:stretch>
                <a:fillRect t="-2918" b="-2918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65B6F69A-12B1-FE41-897F-C104A10E706C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</p:spTree>
    <p:extLst>
      <p:ext uri="{BB962C8B-B14F-4D97-AF65-F5344CB8AC3E}">
        <p14:creationId xmlns:p14="http://schemas.microsoft.com/office/powerpoint/2010/main" val="15243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7093" y="59930"/>
            <a:ext cx="2370267" cy="5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636" y="115295"/>
            <a:ext cx="1330657" cy="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57" y="-159247"/>
            <a:ext cx="1160428" cy="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574DA4-0A7E-1F5A-20A4-07E8F20498C8}"/>
              </a:ext>
            </a:extLst>
          </p:cNvPr>
          <p:cNvSpPr txBox="1"/>
          <p:nvPr/>
        </p:nvSpPr>
        <p:spPr>
          <a:xfrm>
            <a:off x="1031044" y="900712"/>
            <a:ext cx="620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ptos Black" panose="020B0004020202020204" pitchFamily="34" charset="0"/>
              </a:rPr>
              <a:t>The Matching Platform: </a:t>
            </a:r>
            <a:r>
              <a:rPr lang="it-IT" sz="2000" dirty="0" err="1">
                <a:latin typeface="Aptos Black" panose="020B0004020202020204" pitchFamily="34" charset="0"/>
              </a:rPr>
              <a:t>Investors</a:t>
            </a:r>
            <a:r>
              <a:rPr lang="it-IT" sz="2000" dirty="0">
                <a:latin typeface="Aptos Black" panose="020B0004020202020204" pitchFamily="34" charset="0"/>
              </a:rPr>
              <a:t> </a:t>
            </a:r>
            <a:r>
              <a:rPr lang="it-IT" sz="2000" dirty="0" err="1">
                <a:latin typeface="Aptos Black" panose="020B0004020202020204" pitchFamily="34" charset="0"/>
              </a:rPr>
              <a:t>portal</a:t>
            </a:r>
            <a:endParaRPr lang="it-IT" sz="2000" dirty="0">
              <a:latin typeface="Aptos Black" panose="020B0004020202020204" pitchFamily="34" charset="0"/>
            </a:endParaRPr>
          </a:p>
        </p:txBody>
      </p:sp>
      <p:grpSp>
        <p:nvGrpSpPr>
          <p:cNvPr id="28" name="Group 3">
            <a:extLst>
              <a:ext uri="{FF2B5EF4-FFF2-40B4-BE49-F238E27FC236}">
                <a16:creationId xmlns:a16="http://schemas.microsoft.com/office/drawing/2014/main" id="{7C9BA9AA-88EF-018C-4592-A1A5A84F5FB9}"/>
              </a:ext>
            </a:extLst>
          </p:cNvPr>
          <p:cNvGrpSpPr>
            <a:grpSpLocks noChangeAspect="1"/>
          </p:cNvGrpSpPr>
          <p:nvPr/>
        </p:nvGrpSpPr>
        <p:grpSpPr>
          <a:xfrm>
            <a:off x="4845593" y="1454411"/>
            <a:ext cx="2500813" cy="5001625"/>
            <a:chOff x="0" y="0"/>
            <a:chExt cx="3175000" cy="6350000"/>
          </a:xfrm>
        </p:grpSpPr>
        <p:sp>
          <p:nvSpPr>
            <p:cNvPr id="29" name="Freeform 4">
              <a:extLst>
                <a:ext uri="{FF2B5EF4-FFF2-40B4-BE49-F238E27FC236}">
                  <a16:creationId xmlns:a16="http://schemas.microsoft.com/office/drawing/2014/main" id="{F7119ADF-3AF6-DD4C-CBAD-00210AA1566E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6"/>
              <a:stretch>
                <a:fillRect t="-2385" b="-2385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5D4BC7DF-2E9A-6C16-6327-1A41EF292645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/>
            <a:lstStyle/>
            <a:p>
              <a:endParaRPr lang="it-IT" sz="1200"/>
            </a:p>
          </p:txBody>
        </p:sp>
      </p:grpSp>
      <p:grpSp>
        <p:nvGrpSpPr>
          <p:cNvPr id="31" name="Group 7">
            <a:extLst>
              <a:ext uri="{FF2B5EF4-FFF2-40B4-BE49-F238E27FC236}">
                <a16:creationId xmlns:a16="http://schemas.microsoft.com/office/drawing/2014/main" id="{E6994C39-8B9E-4874-064E-29D7C4ABCC27}"/>
              </a:ext>
            </a:extLst>
          </p:cNvPr>
          <p:cNvGrpSpPr>
            <a:grpSpLocks noChangeAspect="1"/>
          </p:cNvGrpSpPr>
          <p:nvPr/>
        </p:nvGrpSpPr>
        <p:grpSpPr>
          <a:xfrm>
            <a:off x="8004039" y="1454411"/>
            <a:ext cx="2500813" cy="5001625"/>
            <a:chOff x="0" y="0"/>
            <a:chExt cx="3175000" cy="6350000"/>
          </a:xfrm>
        </p:grpSpPr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EAE7CAAD-AD72-8C45-66F7-00CA2F903023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4003" b="-400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D40E2CF-3CF2-7A17-6A86-EA711F9B9E01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34" name="AutoShape 10">
            <a:extLst>
              <a:ext uri="{FF2B5EF4-FFF2-40B4-BE49-F238E27FC236}">
                <a16:creationId xmlns:a16="http://schemas.microsoft.com/office/drawing/2014/main" id="{108E5C45-92DC-E1B2-E22B-3EAC7AF37108}"/>
              </a:ext>
            </a:extLst>
          </p:cNvPr>
          <p:cNvSpPr/>
          <p:nvPr/>
        </p:nvSpPr>
        <p:spPr>
          <a:xfrm>
            <a:off x="4349765" y="3948873"/>
            <a:ext cx="297125" cy="0"/>
          </a:xfrm>
          <a:prstGeom prst="line">
            <a:avLst/>
          </a:prstGeom>
          <a:ln w="57150" cap="flat">
            <a:solidFill>
              <a:srgbClr val="9C454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 sz="1200"/>
          </a:p>
        </p:txBody>
      </p:sp>
      <p:sp>
        <p:nvSpPr>
          <p:cNvPr id="35" name="AutoShape 11">
            <a:extLst>
              <a:ext uri="{FF2B5EF4-FFF2-40B4-BE49-F238E27FC236}">
                <a16:creationId xmlns:a16="http://schemas.microsoft.com/office/drawing/2014/main" id="{A0FAF806-1CDA-C255-3DF2-1D48972B6DD5}"/>
              </a:ext>
            </a:extLst>
          </p:cNvPr>
          <p:cNvSpPr/>
          <p:nvPr/>
        </p:nvSpPr>
        <p:spPr>
          <a:xfrm>
            <a:off x="7526660" y="3955223"/>
            <a:ext cx="297125" cy="0"/>
          </a:xfrm>
          <a:prstGeom prst="line">
            <a:avLst/>
          </a:prstGeom>
          <a:ln w="57150" cap="flat">
            <a:solidFill>
              <a:srgbClr val="9C454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 sz="1200"/>
          </a:p>
        </p:txBody>
      </p:sp>
      <p:grpSp>
        <p:nvGrpSpPr>
          <p:cNvPr id="36" name="Group 13">
            <a:extLst>
              <a:ext uri="{FF2B5EF4-FFF2-40B4-BE49-F238E27FC236}">
                <a16:creationId xmlns:a16="http://schemas.microsoft.com/office/drawing/2014/main" id="{344DDBE9-AFEB-674A-FEAF-9FED2BCBE38A}"/>
              </a:ext>
            </a:extLst>
          </p:cNvPr>
          <p:cNvGrpSpPr>
            <a:grpSpLocks noChangeAspect="1"/>
          </p:cNvGrpSpPr>
          <p:nvPr/>
        </p:nvGrpSpPr>
        <p:grpSpPr>
          <a:xfrm>
            <a:off x="1683925" y="1446505"/>
            <a:ext cx="2500813" cy="5001625"/>
            <a:chOff x="0" y="0"/>
            <a:chExt cx="3175000" cy="6350000"/>
          </a:xfrm>
        </p:grpSpPr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F09A10A3-1634-827C-B472-8AEF4D0063AB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3740" b="-3740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301AB0F6-C272-2188-D911-A6EA4DF32E53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39" name="TextBox 17">
            <a:extLst>
              <a:ext uri="{FF2B5EF4-FFF2-40B4-BE49-F238E27FC236}">
                <a16:creationId xmlns:a16="http://schemas.microsoft.com/office/drawing/2014/main" id="{2E29758E-D3C4-7D46-1936-6905527BF769}"/>
              </a:ext>
            </a:extLst>
          </p:cNvPr>
          <p:cNvSpPr txBox="1"/>
          <p:nvPr/>
        </p:nvSpPr>
        <p:spPr>
          <a:xfrm>
            <a:off x="1496706" y="6494555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Create your </a:t>
            </a:r>
            <a:r>
              <a:rPr lang="en-US" sz="1199" dirty="0" err="1">
                <a:solidFill>
                  <a:srgbClr val="000000"/>
                </a:solidFill>
                <a:latin typeface="TT Fors"/>
              </a:rPr>
              <a:t>Profie</a:t>
            </a:r>
            <a:endParaRPr lang="en-US" sz="1199" dirty="0">
              <a:solidFill>
                <a:srgbClr val="000000"/>
              </a:solidFill>
              <a:latin typeface="TT Fors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899F0C33-F45B-419D-27F1-DB55A0C8CAFC}"/>
              </a:ext>
            </a:extLst>
          </p:cNvPr>
          <p:cNvSpPr txBox="1"/>
          <p:nvPr/>
        </p:nvSpPr>
        <p:spPr>
          <a:xfrm>
            <a:off x="4665715" y="6494555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Overview of the projects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B3654A8A-6ADA-681C-6EFC-97A1582728E8}"/>
              </a:ext>
            </a:extLst>
          </p:cNvPr>
          <p:cNvSpPr txBox="1"/>
          <p:nvPr/>
        </p:nvSpPr>
        <p:spPr>
          <a:xfrm>
            <a:off x="7816820" y="6506938"/>
            <a:ext cx="2875249" cy="19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199" dirty="0">
                <a:solidFill>
                  <a:srgbClr val="000000"/>
                </a:solidFill>
                <a:latin typeface="TT Fors"/>
              </a:rPr>
              <a:t>Match with a Project!</a:t>
            </a:r>
          </a:p>
        </p:txBody>
      </p:sp>
      <p:sp>
        <p:nvSpPr>
          <p:cNvPr id="43" name="Freeform 2">
            <a:extLst>
              <a:ext uri="{FF2B5EF4-FFF2-40B4-BE49-F238E27FC236}">
                <a16:creationId xmlns:a16="http://schemas.microsoft.com/office/drawing/2014/main" id="{6280D1D0-8E22-4BAA-A553-8C940039E9CE}"/>
              </a:ext>
            </a:extLst>
          </p:cNvPr>
          <p:cNvSpPr/>
          <p:nvPr/>
        </p:nvSpPr>
        <p:spPr>
          <a:xfrm>
            <a:off x="2676153" y="710094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44" name="Group 3">
            <a:extLst>
              <a:ext uri="{FF2B5EF4-FFF2-40B4-BE49-F238E27FC236}">
                <a16:creationId xmlns:a16="http://schemas.microsoft.com/office/drawing/2014/main" id="{FB33E066-D179-31CD-C08B-62640353E3A3}"/>
              </a:ext>
            </a:extLst>
          </p:cNvPr>
          <p:cNvGrpSpPr>
            <a:grpSpLocks noChangeAspect="1"/>
          </p:cNvGrpSpPr>
          <p:nvPr/>
        </p:nvGrpSpPr>
        <p:grpSpPr>
          <a:xfrm>
            <a:off x="2789924" y="7179359"/>
            <a:ext cx="2443718" cy="4887436"/>
            <a:chOff x="0" y="0"/>
            <a:chExt cx="3175000" cy="6350000"/>
          </a:xfrm>
        </p:grpSpPr>
        <p:sp>
          <p:nvSpPr>
            <p:cNvPr id="45" name="Freeform 4">
              <a:extLst>
                <a:ext uri="{FF2B5EF4-FFF2-40B4-BE49-F238E27FC236}">
                  <a16:creationId xmlns:a16="http://schemas.microsoft.com/office/drawing/2014/main" id="{85639DF6-4E30-4559-1EB9-A0BD6E7AF29B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t="-1833" b="-183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E9A9E5E-916A-075E-EE8F-CBBEF2C8E6AD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47" name="Freeform 10">
            <a:extLst>
              <a:ext uri="{FF2B5EF4-FFF2-40B4-BE49-F238E27FC236}">
                <a16:creationId xmlns:a16="http://schemas.microsoft.com/office/drawing/2014/main" id="{ECF43C24-50E3-8684-A1EE-55F24F6E5EB5}"/>
              </a:ext>
            </a:extLst>
          </p:cNvPr>
          <p:cNvSpPr/>
          <p:nvPr/>
        </p:nvSpPr>
        <p:spPr>
          <a:xfrm>
            <a:off x="4583257" y="12236052"/>
            <a:ext cx="3028409" cy="6149053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4" y="0"/>
                </a:lnTo>
                <a:lnTo>
                  <a:pt x="4542614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48" name="Group 11">
            <a:extLst>
              <a:ext uri="{FF2B5EF4-FFF2-40B4-BE49-F238E27FC236}">
                <a16:creationId xmlns:a16="http://schemas.microsoft.com/office/drawing/2014/main" id="{D2E30B1A-6767-FAAA-7201-D9BAE94AE500}"/>
              </a:ext>
            </a:extLst>
          </p:cNvPr>
          <p:cNvGrpSpPr>
            <a:grpSpLocks noChangeAspect="1"/>
          </p:cNvGrpSpPr>
          <p:nvPr/>
        </p:nvGrpSpPr>
        <p:grpSpPr>
          <a:xfrm>
            <a:off x="4717840" y="12324952"/>
            <a:ext cx="2770445" cy="5540889"/>
            <a:chOff x="0" y="0"/>
            <a:chExt cx="3175000" cy="6350000"/>
          </a:xfrm>
        </p:grpSpPr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50C6E312-2DDC-5591-5931-7675CCB438B2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t="-3656" b="-3656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DCE87BDF-5E6C-F12A-6509-BFF6BBF306FE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51" name="Freeform 6">
            <a:extLst>
              <a:ext uri="{FF2B5EF4-FFF2-40B4-BE49-F238E27FC236}">
                <a16:creationId xmlns:a16="http://schemas.microsoft.com/office/drawing/2014/main" id="{57DD7163-2BCA-E7AC-84DA-CDB96520ECBC}"/>
              </a:ext>
            </a:extLst>
          </p:cNvPr>
          <p:cNvSpPr/>
          <p:nvPr/>
        </p:nvSpPr>
        <p:spPr>
          <a:xfrm>
            <a:off x="6968831" y="915326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52" name="Group 7">
            <a:extLst>
              <a:ext uri="{FF2B5EF4-FFF2-40B4-BE49-F238E27FC236}">
                <a16:creationId xmlns:a16="http://schemas.microsoft.com/office/drawing/2014/main" id="{A02FAF68-9D45-D7CD-24D9-2BA23F56E244}"/>
              </a:ext>
            </a:extLst>
          </p:cNvPr>
          <p:cNvGrpSpPr>
            <a:grpSpLocks noChangeAspect="1"/>
          </p:cNvGrpSpPr>
          <p:nvPr/>
        </p:nvGrpSpPr>
        <p:grpSpPr>
          <a:xfrm>
            <a:off x="7088203" y="9231679"/>
            <a:ext cx="2443718" cy="4887436"/>
            <a:chOff x="0" y="0"/>
            <a:chExt cx="3175000" cy="6350000"/>
          </a:xfrm>
        </p:grpSpPr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DE38777D-FE57-1506-8002-8FEB66FB7A0D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3"/>
              <a:stretch>
                <a:fillRect t="-2918" b="-2918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BC697796-BA6D-26AF-191C-F4B0DFE4D626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</p:spTree>
    <p:extLst>
      <p:ext uri="{BB962C8B-B14F-4D97-AF65-F5344CB8AC3E}">
        <p14:creationId xmlns:p14="http://schemas.microsoft.com/office/powerpoint/2010/main" val="362517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7093" y="59930"/>
            <a:ext cx="2370267" cy="5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636" y="115295"/>
            <a:ext cx="1330657" cy="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57" y="-159247"/>
            <a:ext cx="1160428" cy="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574DA4-0A7E-1F5A-20A4-07E8F20498C8}"/>
              </a:ext>
            </a:extLst>
          </p:cNvPr>
          <p:cNvSpPr txBox="1"/>
          <p:nvPr/>
        </p:nvSpPr>
        <p:spPr>
          <a:xfrm>
            <a:off x="1031044" y="900712"/>
            <a:ext cx="620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Aptos Black" panose="020B0004020202020204" pitchFamily="34" charset="0"/>
              </a:rPr>
              <a:t>The Matching Platform: Project </a:t>
            </a:r>
            <a:r>
              <a:rPr lang="it-IT" sz="2000" dirty="0" err="1">
                <a:latin typeface="Aptos Black" panose="020B0004020202020204" pitchFamily="34" charset="0"/>
              </a:rPr>
              <a:t>owner’s</a:t>
            </a:r>
            <a:r>
              <a:rPr lang="it-IT" sz="2000" dirty="0">
                <a:latin typeface="Aptos Black" panose="020B0004020202020204" pitchFamily="34" charset="0"/>
              </a:rPr>
              <a:t> </a:t>
            </a:r>
            <a:r>
              <a:rPr lang="it-IT" sz="2000" dirty="0" err="1">
                <a:latin typeface="Aptos Black" panose="020B0004020202020204" pitchFamily="34" charset="0"/>
              </a:rPr>
              <a:t>portal</a:t>
            </a:r>
            <a:endParaRPr lang="it-IT" sz="2000" dirty="0">
              <a:latin typeface="Aptos Black" panose="020B0004020202020204" pitchFamily="34" charset="0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B14802F-4389-F91E-28C1-3DE4B05217C0}"/>
              </a:ext>
            </a:extLst>
          </p:cNvPr>
          <p:cNvSpPr/>
          <p:nvPr/>
        </p:nvSpPr>
        <p:spPr>
          <a:xfrm>
            <a:off x="2676153" y="255942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065EC62-C853-5B4A-C9AB-49753913A4F2}"/>
              </a:ext>
            </a:extLst>
          </p:cNvPr>
          <p:cNvGrpSpPr>
            <a:grpSpLocks noChangeAspect="1"/>
          </p:cNvGrpSpPr>
          <p:nvPr/>
        </p:nvGrpSpPr>
        <p:grpSpPr>
          <a:xfrm>
            <a:off x="2789924" y="2637839"/>
            <a:ext cx="2443718" cy="4887436"/>
            <a:chOff x="0" y="0"/>
            <a:chExt cx="3175000" cy="63500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BE73057-9873-DFF3-1D9D-BED0182520CE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1833" b="-1833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192412-BABD-F7F3-97EB-C5315B67BB4A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D93F409D-B14E-F57F-6AC9-E71203AF22B5}"/>
              </a:ext>
            </a:extLst>
          </p:cNvPr>
          <p:cNvSpPr/>
          <p:nvPr/>
        </p:nvSpPr>
        <p:spPr>
          <a:xfrm>
            <a:off x="6968831" y="2559424"/>
            <a:ext cx="2671260" cy="5423878"/>
          </a:xfrm>
          <a:custGeom>
            <a:avLst/>
            <a:gdLst/>
            <a:ahLst/>
            <a:cxnLst/>
            <a:rect l="l" t="t" r="r" b="b"/>
            <a:pathLst>
              <a:path w="4006890" h="8135817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AE77A45A-C69C-6B95-0552-39143AD910F6}"/>
              </a:ext>
            </a:extLst>
          </p:cNvPr>
          <p:cNvGrpSpPr>
            <a:grpSpLocks noChangeAspect="1"/>
          </p:cNvGrpSpPr>
          <p:nvPr/>
        </p:nvGrpSpPr>
        <p:grpSpPr>
          <a:xfrm>
            <a:off x="7088203" y="2637839"/>
            <a:ext cx="2443718" cy="4887436"/>
            <a:chOff x="0" y="0"/>
            <a:chExt cx="3175000" cy="63500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472628-BF91-076C-7E39-80AF1A1D6C52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9"/>
              <a:stretch>
                <a:fillRect t="-2918" b="-2918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7E6C99C-B788-59F8-8D70-7B64940C7A2A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17583DA2-D65C-D194-2C2F-E763F52E9957}"/>
              </a:ext>
            </a:extLst>
          </p:cNvPr>
          <p:cNvSpPr/>
          <p:nvPr/>
        </p:nvSpPr>
        <p:spPr>
          <a:xfrm>
            <a:off x="4583257" y="1568052"/>
            <a:ext cx="3028409" cy="6149053"/>
          </a:xfrm>
          <a:custGeom>
            <a:avLst/>
            <a:gdLst/>
            <a:ahLst/>
            <a:cxnLst/>
            <a:rect l="l" t="t" r="r" b="b"/>
            <a:pathLst>
              <a:path w="4542613" h="9223580">
                <a:moveTo>
                  <a:pt x="0" y="0"/>
                </a:moveTo>
                <a:lnTo>
                  <a:pt x="4542614" y="0"/>
                </a:lnTo>
                <a:lnTo>
                  <a:pt x="4542614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D5720C-D820-7015-DAFA-A9FA1EB3B1C9}"/>
              </a:ext>
            </a:extLst>
          </p:cNvPr>
          <p:cNvGrpSpPr>
            <a:grpSpLocks noChangeAspect="1"/>
          </p:cNvGrpSpPr>
          <p:nvPr/>
        </p:nvGrpSpPr>
        <p:grpSpPr>
          <a:xfrm>
            <a:off x="4717840" y="1656952"/>
            <a:ext cx="2770445" cy="5540889"/>
            <a:chOff x="0" y="0"/>
            <a:chExt cx="3175000" cy="63500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50C788D-8E93-5C8E-045C-3C965C3EB402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3656" b="-3656"/>
              </a:stretch>
            </a:blipFill>
          </p:spPr>
          <p:txBody>
            <a:bodyPr/>
            <a:lstStyle/>
            <a:p>
              <a:endParaRPr lang="it-IT" sz="12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29932F-51C0-E673-0CF5-0C6E32FF4065}"/>
                </a:ext>
              </a:extLst>
            </p:cNvPr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it-IT" sz="1200"/>
            </a:p>
          </p:txBody>
        </p:sp>
      </p:grpSp>
    </p:spTree>
    <p:extLst>
      <p:ext uri="{BB962C8B-B14F-4D97-AF65-F5344CB8AC3E}">
        <p14:creationId xmlns:p14="http://schemas.microsoft.com/office/powerpoint/2010/main" val="310867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7093" y="59930"/>
            <a:ext cx="2370267" cy="5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636" y="115295"/>
            <a:ext cx="1330657" cy="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57" y="-159247"/>
            <a:ext cx="1160428" cy="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 txBox="1"/>
          <p:nvPr/>
        </p:nvSpPr>
        <p:spPr>
          <a:xfrm>
            <a:off x="3883425" y="2318988"/>
            <a:ext cx="256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it-IT" sz="2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7"/>
          <p:cNvPicPr preferRelativeResize="0"/>
          <p:nvPr/>
        </p:nvPicPr>
        <p:blipFill rotWithShape="1">
          <a:blip r:embed="rId6">
            <a:alphaModFix/>
          </a:blip>
          <a:srcRect t="-550" b="549"/>
          <a:stretch/>
        </p:blipFill>
        <p:spPr>
          <a:xfrm>
            <a:off x="3439527" y="1615912"/>
            <a:ext cx="5312945" cy="51267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0BEDC49-DA7C-14F0-A742-87ECFD1704C7}"/>
              </a:ext>
            </a:extLst>
          </p:cNvPr>
          <p:cNvSpPr txBox="1"/>
          <p:nvPr/>
        </p:nvSpPr>
        <p:spPr>
          <a:xfrm>
            <a:off x="1031044" y="900712"/>
            <a:ext cx="6202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Aptos Black" panose="020B0004020202020204" pitchFamily="34" charset="0"/>
              </a:rPr>
              <a:t>Adopt</a:t>
            </a:r>
            <a:r>
              <a:rPr lang="it-IT" sz="2000" dirty="0">
                <a:latin typeface="Aptos Black" panose="020B0004020202020204" pitchFamily="34" charset="0"/>
              </a:rPr>
              <a:t> a </a:t>
            </a:r>
            <a:r>
              <a:rPr lang="it-IT" sz="2000" dirty="0" err="1">
                <a:latin typeface="Aptos Black" panose="020B0004020202020204" pitchFamily="34" charset="0"/>
              </a:rPr>
              <a:t>Sensor’s</a:t>
            </a:r>
            <a:r>
              <a:rPr lang="it-IT" sz="2000" dirty="0">
                <a:latin typeface="Aptos Black" panose="020B0004020202020204" pitchFamily="34" charset="0"/>
              </a:rPr>
              <a:t> Project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7093" y="59930"/>
            <a:ext cx="2370267" cy="505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5636" y="115295"/>
            <a:ext cx="1330657" cy="4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457" y="-159247"/>
            <a:ext cx="1160428" cy="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290;g2c3ee84ea33_3_0">
            <a:extLst>
              <a:ext uri="{FF2B5EF4-FFF2-40B4-BE49-F238E27FC236}">
                <a16:creationId xmlns:a16="http://schemas.microsoft.com/office/drawing/2014/main" id="{3FC698AD-01DA-455F-0BB6-419C3937B903}"/>
              </a:ext>
            </a:extLst>
          </p:cNvPr>
          <p:cNvSpPr txBox="1"/>
          <p:nvPr/>
        </p:nvSpPr>
        <p:spPr>
          <a:xfrm>
            <a:off x="137850" y="4638250"/>
            <a:ext cx="3536400" cy="344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latin typeface="Proxima Nova"/>
                <a:ea typeface="Proxima Nova"/>
                <a:cs typeface="Proxima Nova"/>
                <a:sym typeface="Proxima Nova"/>
              </a:rPr>
              <a:t>Paola Andrea Herrera Trigo</a:t>
            </a:r>
            <a:endParaRPr sz="12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" name="Google Shape;291;g2c3ee84ea33_3_0">
            <a:extLst>
              <a:ext uri="{FF2B5EF4-FFF2-40B4-BE49-F238E27FC236}">
                <a16:creationId xmlns:a16="http://schemas.microsoft.com/office/drawing/2014/main" id="{0852928F-3593-C817-8C51-FB7EF17183DB}"/>
              </a:ext>
            </a:extLst>
          </p:cNvPr>
          <p:cNvSpPr txBox="1"/>
          <p:nvPr/>
        </p:nvSpPr>
        <p:spPr>
          <a:xfrm>
            <a:off x="3727175" y="4638250"/>
            <a:ext cx="2631300" cy="33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latin typeface="Proxima Nova"/>
                <a:ea typeface="Proxima Nova"/>
                <a:cs typeface="Proxima Nova"/>
                <a:sym typeface="Proxima Nova"/>
              </a:rPr>
              <a:t>Pietro Caforio</a:t>
            </a:r>
            <a:endParaRPr sz="20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" name="Google Shape;292;g2c3ee84ea33_3_0">
            <a:extLst>
              <a:ext uri="{FF2B5EF4-FFF2-40B4-BE49-F238E27FC236}">
                <a16:creationId xmlns:a16="http://schemas.microsoft.com/office/drawing/2014/main" id="{3E632C10-D7DB-AA32-0B52-9B374F6E61B3}"/>
              </a:ext>
            </a:extLst>
          </p:cNvPr>
          <p:cNvSpPr txBox="1"/>
          <p:nvPr/>
        </p:nvSpPr>
        <p:spPr>
          <a:xfrm>
            <a:off x="9250360" y="4638250"/>
            <a:ext cx="2754000" cy="33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latin typeface="Proxima Nova"/>
                <a:ea typeface="Proxima Nova"/>
                <a:cs typeface="Proxima Nova"/>
                <a:sym typeface="Proxima Nova"/>
              </a:rPr>
              <a:t>Oscar Aragon </a:t>
            </a:r>
            <a:r>
              <a:rPr lang="en-US" sz="1200" b="1" dirty="0" err="1">
                <a:latin typeface="Proxima Nova"/>
                <a:ea typeface="Proxima Nova"/>
                <a:cs typeface="Proxima Nova"/>
                <a:sym typeface="Proxima Nova"/>
              </a:rPr>
              <a:t>Celis</a:t>
            </a:r>
            <a:endParaRPr sz="12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293;g2c3ee84ea33_3_0">
            <a:extLst>
              <a:ext uri="{FF2B5EF4-FFF2-40B4-BE49-F238E27FC236}">
                <a16:creationId xmlns:a16="http://schemas.microsoft.com/office/drawing/2014/main" id="{FF0E2A0E-D7F6-23D7-90AB-BC8C9B757CA3}"/>
              </a:ext>
            </a:extLst>
          </p:cNvPr>
          <p:cNvSpPr txBox="1"/>
          <p:nvPr/>
        </p:nvSpPr>
        <p:spPr>
          <a:xfrm>
            <a:off x="6563000" y="4638250"/>
            <a:ext cx="2754000" cy="335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dirty="0">
                <a:latin typeface="Proxima Nova"/>
                <a:ea typeface="Proxima Nova"/>
                <a:cs typeface="Proxima Nova"/>
                <a:sym typeface="Proxima Nova"/>
              </a:rPr>
              <a:t>Francesco Caserta</a:t>
            </a:r>
            <a:endParaRPr sz="1200" b="0" i="0" u="none" strike="noStrike" cap="none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" name="Google Shape;294;g2c3ee84ea33_3_0">
            <a:extLst>
              <a:ext uri="{FF2B5EF4-FFF2-40B4-BE49-F238E27FC236}">
                <a16:creationId xmlns:a16="http://schemas.microsoft.com/office/drawing/2014/main" id="{12861513-C730-BA43-952B-DA8CB17B45E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052" r="2052"/>
          <a:stretch/>
        </p:blipFill>
        <p:spPr>
          <a:xfrm>
            <a:off x="1183650" y="3065037"/>
            <a:ext cx="1444800" cy="1443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" name="Google Shape;295;g2c3ee84ea33_3_0">
            <a:extLst>
              <a:ext uri="{FF2B5EF4-FFF2-40B4-BE49-F238E27FC236}">
                <a16:creationId xmlns:a16="http://schemas.microsoft.com/office/drawing/2014/main" id="{20DF8851-53E8-F29A-2ACD-CA013CD98ED9}"/>
              </a:ext>
            </a:extLst>
          </p:cNvPr>
          <p:cNvSpPr txBox="1"/>
          <p:nvPr/>
        </p:nvSpPr>
        <p:spPr>
          <a:xfrm>
            <a:off x="0" y="1780119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2000" dirty="0">
                <a:latin typeface="Aptos Black" panose="020B0004020202020204" pitchFamily="34" charset="0"/>
                <a:sym typeface="Roboto"/>
              </a:rPr>
              <a:t>Team</a:t>
            </a:r>
            <a:endParaRPr sz="2000" dirty="0">
              <a:latin typeface="Aptos Black" panose="020B0004020202020204" pitchFamily="34" charset="0"/>
              <a:sym typeface="Roboto"/>
            </a:endParaRPr>
          </a:p>
        </p:txBody>
      </p:sp>
      <p:sp>
        <p:nvSpPr>
          <p:cNvPr id="24" name="Google Shape;299;g2c3ee84ea33_3_0">
            <a:extLst>
              <a:ext uri="{FF2B5EF4-FFF2-40B4-BE49-F238E27FC236}">
                <a16:creationId xmlns:a16="http://schemas.microsoft.com/office/drawing/2014/main" id="{1947FEA5-852C-EE60-3191-835E0FFB7A98}"/>
              </a:ext>
            </a:extLst>
          </p:cNvPr>
          <p:cNvSpPr txBox="1"/>
          <p:nvPr/>
        </p:nvSpPr>
        <p:spPr>
          <a:xfrm>
            <a:off x="719225" y="2295538"/>
            <a:ext cx="256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Visionary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300;g2c3ee84ea33_3_0">
            <a:extLst>
              <a:ext uri="{FF2B5EF4-FFF2-40B4-BE49-F238E27FC236}">
                <a16:creationId xmlns:a16="http://schemas.microsoft.com/office/drawing/2014/main" id="{D9632161-5CB2-8203-29BF-FCAE8BC3E4FC}"/>
              </a:ext>
            </a:extLst>
          </p:cNvPr>
          <p:cNvSpPr txBox="1"/>
          <p:nvPr/>
        </p:nvSpPr>
        <p:spPr>
          <a:xfrm>
            <a:off x="3883425" y="2318988"/>
            <a:ext cx="256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301;g2c3ee84ea33_3_0">
            <a:extLst>
              <a:ext uri="{FF2B5EF4-FFF2-40B4-BE49-F238E27FC236}">
                <a16:creationId xmlns:a16="http://schemas.microsoft.com/office/drawing/2014/main" id="{8193E786-BA70-064E-D479-7703C485E71B}"/>
              </a:ext>
            </a:extLst>
          </p:cNvPr>
          <p:cNvSpPr txBox="1"/>
          <p:nvPr/>
        </p:nvSpPr>
        <p:spPr>
          <a:xfrm>
            <a:off x="8132000" y="2292375"/>
            <a:ext cx="2562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Task 3 Questions</a:t>
            </a:r>
            <a:endParaRPr sz="32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Immagine 32" descr="Immagine che contiene persona, vestiti, uomo, Viso umano&#10;&#10;Descrizione generata automaticamente">
            <a:extLst>
              <a:ext uri="{FF2B5EF4-FFF2-40B4-BE49-F238E27FC236}">
                <a16:creationId xmlns:a16="http://schemas.microsoft.com/office/drawing/2014/main" id="{E520DF30-D04B-2A53-5A6D-AB955FF0646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" t="12014" r="-2487" b="18172"/>
          <a:stretch/>
        </p:blipFill>
        <p:spPr>
          <a:xfrm>
            <a:off x="4246909" y="3065037"/>
            <a:ext cx="1444800" cy="1444800"/>
          </a:xfrm>
          <a:prstGeom prst="flowChartConnector">
            <a:avLst/>
          </a:prstGeom>
        </p:spPr>
      </p:pic>
      <p:pic>
        <p:nvPicPr>
          <p:cNvPr id="2050" name="Picture 2" descr="Foto del profilo di Francesco Caserta">
            <a:extLst>
              <a:ext uri="{FF2B5EF4-FFF2-40B4-BE49-F238E27FC236}">
                <a16:creationId xmlns:a16="http://schemas.microsoft.com/office/drawing/2014/main" id="{AD782DB2-0EDE-B0AF-1ABA-E4491751F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600" y="3063537"/>
            <a:ext cx="1444800" cy="14448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oto del profilo di Oscar Stephano Aragon Celis">
            <a:extLst>
              <a:ext uri="{FF2B5EF4-FFF2-40B4-BE49-F238E27FC236}">
                <a16:creationId xmlns:a16="http://schemas.microsoft.com/office/drawing/2014/main" id="{6C374F8A-4604-3E68-A56B-1EDF72703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960" y="3065037"/>
            <a:ext cx="1444800" cy="14448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95;g2c3ee84ea33_3_0">
            <a:extLst>
              <a:ext uri="{FF2B5EF4-FFF2-40B4-BE49-F238E27FC236}">
                <a16:creationId xmlns:a16="http://schemas.microsoft.com/office/drawing/2014/main" id="{E3C50237-086F-81BF-9881-8CE1F201658C}"/>
              </a:ext>
            </a:extLst>
          </p:cNvPr>
          <p:cNvSpPr txBox="1"/>
          <p:nvPr/>
        </p:nvSpPr>
        <p:spPr>
          <a:xfrm>
            <a:off x="0" y="5678610"/>
            <a:ext cx="121920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2000" dirty="0">
                <a:latin typeface="Aptos Black" panose="020B0004020202020204" pitchFamily="34" charset="0"/>
                <a:sym typeface="Roboto"/>
              </a:rPr>
              <a:t>Thanks for your attention!</a:t>
            </a:r>
            <a:endParaRPr sz="2000" dirty="0">
              <a:latin typeface="Aptos Black" panose="020B0004020202020204" pitchFamily="34" charset="0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70602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150</Words>
  <Application>Microsoft Office PowerPoint</Application>
  <PresentationFormat>Widescreen</PresentationFormat>
  <Paragraphs>34</Paragraphs>
  <Slides>9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9" baseType="lpstr">
      <vt:lpstr>Aptos</vt:lpstr>
      <vt:lpstr>Aptos Black</vt:lpstr>
      <vt:lpstr>Aptos Display</vt:lpstr>
      <vt:lpstr>Arial</vt:lpstr>
      <vt:lpstr>Calibri</vt:lpstr>
      <vt:lpstr>Lato</vt:lpstr>
      <vt:lpstr>Proxima Nova</vt:lpstr>
      <vt:lpstr>Roboto Black</vt:lpstr>
      <vt:lpstr>TT Fors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Pietro Caforio</dc:creator>
  <cp:lastModifiedBy>OSCAR STEPHANO ARAGON CELIS</cp:lastModifiedBy>
  <cp:revision>2</cp:revision>
  <dcterms:created xsi:type="dcterms:W3CDTF">2024-03-21T21:49:28Z</dcterms:created>
  <dcterms:modified xsi:type="dcterms:W3CDTF">2024-03-22T06:52:16Z</dcterms:modified>
</cp:coreProperties>
</file>